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2" r:id="rId15"/>
    <p:sldId id="273" r:id="rId16"/>
    <p:sldId id="274" r:id="rId17"/>
    <p:sldId id="275" r:id="rId18"/>
    <p:sldId id="271" r:id="rId19"/>
    <p:sldId id="276" r:id="rId20"/>
    <p:sldId id="269" r:id="rId21"/>
    <p:sldId id="268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8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108" y="6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2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704FF-809F-4EA2-90CD-50E82CEC20AD}" type="datetimeFigureOut">
              <a:rPr lang="de-CH" smtClean="0"/>
              <a:t>12.05.2016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F7A9-F1E6-4AA7-9FFB-42DD2C4D4CC7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075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527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95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869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731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338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114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6599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3635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3641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94870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54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9857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1992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0536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058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8895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258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806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838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265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34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746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686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168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55076"/>
            <a:ext cx="9144000" cy="2387600"/>
          </a:xfrm>
        </p:spPr>
        <p:txBody>
          <a:bodyPr>
            <a:normAutofit/>
          </a:bodyPr>
          <a:lstStyle/>
          <a:p>
            <a:r>
              <a:rPr lang="sq-AL" noProof="0" smtClean="0"/>
              <a:t>Ligji për Financat Vendore</a:t>
            </a:r>
            <a:endParaRPr lang="sq-AL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573905"/>
            <a:ext cx="9144000" cy="1655762"/>
          </a:xfrm>
        </p:spPr>
        <p:txBody>
          <a:bodyPr/>
          <a:lstStyle/>
          <a:p>
            <a:r>
              <a:rPr lang="sq-AL" noProof="0" smtClean="0"/>
              <a:t>Vlerësime për përmbajtjen e tij</a:t>
            </a:r>
          </a:p>
          <a:p>
            <a:r>
              <a:rPr lang="sq-AL" noProof="0" smtClean="0"/>
              <a:t>&amp;</a:t>
            </a:r>
          </a:p>
          <a:p>
            <a:r>
              <a:rPr lang="sq-AL" noProof="0" smtClean="0"/>
              <a:t>Mbështetja e mundshme e dldp</a:t>
            </a:r>
            <a:endParaRPr lang="sq-AL" noProof="0"/>
          </a:p>
        </p:txBody>
      </p:sp>
      <p:sp>
        <p:nvSpPr>
          <p:cNvPr id="4" name="Textfeld 3"/>
          <p:cNvSpPr txBox="1"/>
          <p:nvPr/>
        </p:nvSpPr>
        <p:spPr>
          <a:xfrm>
            <a:off x="870064" y="6118167"/>
            <a:ext cx="10756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 smtClean="0"/>
              <a:t>Takim pune Tiranë, 4 Shkurt 2016                                                                                                                   Stefan </a:t>
            </a:r>
            <a:r>
              <a:rPr lang="sq-AL" dirty="0" err="1" smtClean="0"/>
              <a:t>Pfaeffli</a:t>
            </a: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100463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dirty="0" smtClean="0"/>
              <a:t>Kuadri PEFA</a:t>
            </a:r>
            <a:endParaRPr lang="sq-AL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ct val="20000"/>
              </a:spcBef>
              <a:buSzPct val="75000"/>
              <a:buNone/>
            </a:pPr>
            <a:r>
              <a:rPr lang="sq-AL" sz="2800" b="1" noProof="0" dirty="0" smtClean="0">
                <a:solidFill>
                  <a:srgbClr val="353B55"/>
                </a:solidFill>
                <a:latin typeface="Calibri" pitchFamily="34" charset="0"/>
              </a:rPr>
              <a:t>Kuadri </a:t>
            </a:r>
            <a:r>
              <a:rPr lang="en-US" sz="2800" b="1" noProof="0" dirty="0" err="1" smtClean="0">
                <a:solidFill>
                  <a:srgbClr val="353B55"/>
                </a:solidFill>
                <a:latin typeface="Calibri" pitchFamily="34" charset="0"/>
              </a:rPr>
              <a:t>i</a:t>
            </a:r>
            <a:r>
              <a:rPr lang="sq-AL" sz="2800" b="1" noProof="0" dirty="0" smtClean="0">
                <a:solidFill>
                  <a:srgbClr val="353B55"/>
                </a:solidFill>
                <a:latin typeface="Calibri" pitchFamily="34" charset="0"/>
              </a:rPr>
              <a:t> </a:t>
            </a:r>
            <a:r>
              <a:rPr lang="sq-AL" sz="2800" b="1" noProof="0" dirty="0" smtClean="0">
                <a:solidFill>
                  <a:srgbClr val="353B55"/>
                </a:solidFill>
                <a:latin typeface="Calibri" pitchFamily="34" charset="0"/>
              </a:rPr>
              <a:t>Matjes së </a:t>
            </a:r>
            <a:r>
              <a:rPr lang="sq-AL" sz="2800" b="1" noProof="0" dirty="0" smtClean="0">
                <a:solidFill>
                  <a:srgbClr val="353B55"/>
                </a:solidFill>
                <a:latin typeface="Calibri" pitchFamily="34" charset="0"/>
              </a:rPr>
              <a:t>Performancës </a:t>
            </a:r>
            <a:r>
              <a:rPr lang="sq-AL" sz="2800" b="1" noProof="0" dirty="0" smtClean="0">
                <a:solidFill>
                  <a:srgbClr val="353B55"/>
                </a:solidFill>
                <a:latin typeface="Calibri" pitchFamily="34" charset="0"/>
              </a:rPr>
              <a:t>së MFP</a:t>
            </a: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Produkti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‘</a:t>
            </a:r>
            <a:r>
              <a:rPr lang="en-US" noProof="0" dirty="0" err="1" smtClean="0">
                <a:solidFill>
                  <a:srgbClr val="353B55"/>
                </a:solidFill>
                <a:latin typeface="Calibri" pitchFamily="34" charset="0"/>
              </a:rPr>
              <a:t>baz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ë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’ </a:t>
            </a:r>
            <a:r>
              <a:rPr lang="en-US" noProof="0" dirty="0" smtClean="0">
                <a:solidFill>
                  <a:srgbClr val="353B55"/>
                </a:solidFill>
                <a:latin typeface="Calibri" pitchFamily="34" charset="0"/>
              </a:rPr>
              <a:t>I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programit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të PEFA</a:t>
            </a: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I lancuar në Qershor 2005</a:t>
            </a: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Në përputhje me Manualin e FMN-së për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Qeverisjen,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Financat, Statistikat</a:t>
            </a: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Nxjerra e re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në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Shkurt 2016 me shumë indikatorë të rinj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(investimi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publik, menaxhimi </a:t>
            </a:r>
            <a:r>
              <a:rPr lang="en-US" noProof="0" dirty="0" err="1" smtClean="0">
                <a:solidFill>
                  <a:srgbClr val="353B55"/>
                </a:solidFill>
                <a:latin typeface="Calibri" pitchFamily="34" charset="0"/>
              </a:rPr>
              <a:t>i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aseteve, menaxhimi </a:t>
            </a:r>
            <a:r>
              <a:rPr lang="en-US" noProof="0" dirty="0" err="1" smtClean="0">
                <a:solidFill>
                  <a:srgbClr val="353B55"/>
                </a:solidFill>
                <a:latin typeface="Calibri" pitchFamily="34" charset="0"/>
              </a:rPr>
              <a:t>i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performancës, strategjia fiskale, parashikimi makro-fiskal)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buSzPct val="120000"/>
              <a:buNone/>
            </a:pPr>
            <a:r>
              <a:rPr lang="sq-AL" sz="2800" b="1" noProof="0" dirty="0" smtClean="0">
                <a:solidFill>
                  <a:srgbClr val="353B55"/>
                </a:solidFill>
                <a:latin typeface="Calibri" pitchFamily="34" charset="0"/>
              </a:rPr>
              <a:t>Të projektuara për të matur performancën e sistemeve kombëtare të MFP</a:t>
            </a:r>
          </a:p>
          <a:p>
            <a:pPr marL="804672" lvl="1" indent="-347472">
              <a:spcBef>
                <a:spcPts val="1200"/>
              </a:spcBef>
              <a:buSzPct val="120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E zbatueshme në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vende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dhe fazat e ndryshme të zhvillimit</a:t>
            </a:r>
          </a:p>
          <a:p>
            <a:pPr marL="804672" lvl="1" indent="-347472">
              <a:spcBef>
                <a:spcPts val="1200"/>
              </a:spcBef>
              <a:buSzPct val="120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E zbatueshme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gjithashtu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për sistemet e qeverisjes nën-kombëtare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32175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693" y="365125"/>
            <a:ext cx="10515600" cy="1325563"/>
          </a:xfrm>
        </p:spPr>
        <p:txBody>
          <a:bodyPr/>
          <a:lstStyle/>
          <a:p>
            <a:r>
              <a:rPr lang="sq-AL" noProof="0" dirty="0" smtClean="0"/>
              <a:t>Qëllimi </a:t>
            </a:r>
            <a:r>
              <a:rPr lang="en-US" noProof="0" dirty="0" err="1" smtClean="0"/>
              <a:t>i</a:t>
            </a:r>
            <a:r>
              <a:rPr lang="sq-AL" noProof="0" dirty="0" smtClean="0"/>
              <a:t> </a:t>
            </a:r>
            <a:r>
              <a:rPr lang="sq-AL" noProof="0" dirty="0" smtClean="0"/>
              <a:t>kuadrit të PEFA</a:t>
            </a:r>
            <a:endParaRPr lang="sq-AL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ct val="20000"/>
              </a:spcBef>
              <a:buSzPct val="75000"/>
              <a:buNone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Objektivi</a:t>
            </a:r>
          </a:p>
          <a:p>
            <a:pPr marL="922338" lvl="1" indent="-465138">
              <a:spcBef>
                <a:spcPct val="20000"/>
              </a:spcBef>
              <a:buSzPct val="110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Të përcaktojë nëse një vend ka instrumentet për të ofruar tre rezultate kryesore të buxhetore </a:t>
            </a:r>
            <a:r>
              <a:rPr lang="sq-AL" i="1" noProof="0" dirty="0" smtClean="0">
                <a:solidFill>
                  <a:srgbClr val="353B55"/>
                </a:solidFill>
                <a:latin typeface="Calibri" pitchFamily="34" charset="0"/>
              </a:rPr>
              <a:t>(disiplina fiskale e </a:t>
            </a:r>
            <a:r>
              <a:rPr lang="sq-AL" i="1" noProof="0" dirty="0" err="1" smtClean="0">
                <a:solidFill>
                  <a:srgbClr val="353B55"/>
                </a:solidFill>
                <a:latin typeface="Calibri" pitchFamily="34" charset="0"/>
              </a:rPr>
              <a:t>agreguar</a:t>
            </a:r>
            <a:r>
              <a:rPr lang="sq-AL" i="1" noProof="0" dirty="0" smtClean="0">
                <a:solidFill>
                  <a:srgbClr val="353B55"/>
                </a:solidFill>
                <a:latin typeface="Calibri" pitchFamily="34" charset="0"/>
              </a:rPr>
              <a:t>; </a:t>
            </a:r>
            <a:r>
              <a:rPr lang="sq-AL" i="1" noProof="0" dirty="0" err="1" smtClean="0">
                <a:solidFill>
                  <a:srgbClr val="353B55"/>
                </a:solidFill>
                <a:latin typeface="Calibri" pitchFamily="34" charset="0"/>
              </a:rPr>
              <a:t>alokimi</a:t>
            </a:r>
            <a:r>
              <a:rPr lang="sq-AL" i="1" noProof="0" dirty="0" smtClean="0">
                <a:solidFill>
                  <a:srgbClr val="353B55"/>
                </a:solidFill>
                <a:latin typeface="Calibri" pitchFamily="34" charset="0"/>
              </a:rPr>
              <a:t> strategjik </a:t>
            </a:r>
            <a:r>
              <a:rPr lang="en-US" i="1" noProof="0" dirty="0" err="1" smtClean="0">
                <a:solidFill>
                  <a:srgbClr val="353B55"/>
                </a:solidFill>
                <a:latin typeface="Calibri" pitchFamily="34" charset="0"/>
              </a:rPr>
              <a:t>i</a:t>
            </a:r>
            <a:r>
              <a:rPr lang="sq-AL" i="1" noProof="0" dirty="0" smtClean="0">
                <a:solidFill>
                  <a:srgbClr val="353B55"/>
                </a:solidFill>
                <a:latin typeface="Calibri" pitchFamily="34" charset="0"/>
              </a:rPr>
              <a:t> </a:t>
            </a:r>
            <a:r>
              <a:rPr lang="sq-AL" i="1" noProof="0" dirty="0" smtClean="0">
                <a:solidFill>
                  <a:srgbClr val="353B55"/>
                </a:solidFill>
                <a:latin typeface="Calibri" pitchFamily="34" charset="0"/>
              </a:rPr>
              <a:t>burimeve; ofrim efikas </a:t>
            </a:r>
            <a:r>
              <a:rPr lang="en-US" i="1" noProof="0" dirty="0" err="1" smtClean="0">
                <a:solidFill>
                  <a:srgbClr val="353B55"/>
                </a:solidFill>
                <a:latin typeface="Calibri" pitchFamily="34" charset="0"/>
              </a:rPr>
              <a:t>i</a:t>
            </a:r>
            <a:r>
              <a:rPr lang="sq-AL" i="1" noProof="0" dirty="0" smtClean="0">
                <a:solidFill>
                  <a:srgbClr val="353B55"/>
                </a:solidFill>
                <a:latin typeface="Calibri" pitchFamily="34" charset="0"/>
              </a:rPr>
              <a:t> </a:t>
            </a:r>
            <a:r>
              <a:rPr lang="sq-AL" i="1" noProof="0" dirty="0" smtClean="0">
                <a:solidFill>
                  <a:srgbClr val="353B55"/>
                </a:solidFill>
                <a:latin typeface="Calibri" pitchFamily="34" charset="0"/>
              </a:rPr>
              <a:t>shërbimeve)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?</a:t>
            </a:r>
          </a:p>
          <a:p>
            <a:pPr marL="347472" indent="-347472">
              <a:spcBef>
                <a:spcPts val="1200"/>
              </a:spcBef>
              <a:buSzPct val="75000"/>
              <a:buNone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Produkti</a:t>
            </a:r>
          </a:p>
          <a:p>
            <a:pPr marL="804672" lvl="1" indent="-347472">
              <a:spcBef>
                <a:spcPts val="600"/>
              </a:spcBef>
              <a:buSzPct val="125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Pamje nga lart </a:t>
            </a:r>
            <a:r>
              <a:rPr lang="en-US" noProof="0" dirty="0" err="1" smtClean="0">
                <a:solidFill>
                  <a:srgbClr val="353B55"/>
                </a:solidFill>
                <a:latin typeface="Calibri" pitchFamily="34" charset="0"/>
              </a:rPr>
              <a:t>i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të gjitha aspekteve të performancës së sistemeve të MFP të një vendi </a:t>
            </a:r>
          </a:p>
          <a:p>
            <a:pPr marL="804672" lvl="1" indent="-347472">
              <a:spcBef>
                <a:spcPts val="600"/>
              </a:spcBef>
              <a:buSzPct val="125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Përfshirë të ardhura, shpenzime, prokurimin, aktivet/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pasive</a:t>
            </a:r>
            <a:r>
              <a:rPr lang="en-US" noProof="0" dirty="0" smtClean="0">
                <a:solidFill>
                  <a:srgbClr val="353B55"/>
                </a:solidFill>
                <a:latin typeface="Calibri" pitchFamily="34" charset="0"/>
              </a:rPr>
              <a:t>t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 </a:t>
            </a: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financiare</a:t>
            </a:r>
          </a:p>
          <a:p>
            <a:pPr marL="0" indent="0">
              <a:spcBef>
                <a:spcPts val="1200"/>
              </a:spcBef>
              <a:buSzPct val="125000"/>
              <a:buNone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Jo të vlerësuara</a:t>
            </a:r>
          </a:p>
          <a:p>
            <a:pPr lvl="1">
              <a:spcBef>
                <a:spcPts val="600"/>
              </a:spcBef>
              <a:buSzPct val="125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Shkaqet themelore / performanca e dobët</a:t>
            </a:r>
          </a:p>
          <a:p>
            <a:pPr lvl="1">
              <a:spcBef>
                <a:spcPts val="600"/>
              </a:spcBef>
              <a:buSzPct val="125000"/>
            </a:pPr>
            <a:r>
              <a:rPr lang="sq-AL" noProof="0" dirty="0" smtClean="0">
                <a:solidFill>
                  <a:srgbClr val="353B55"/>
                </a:solidFill>
                <a:latin typeface="Calibri" pitchFamily="34" charset="0"/>
              </a:rPr>
              <a:t>Politikat fiskale apo të shpenzimeve</a:t>
            </a:r>
            <a:endParaRPr lang="sq-AL" noProof="0" dirty="0">
              <a:solidFill>
                <a:srgbClr val="353B55"/>
              </a:solidFill>
              <a:latin typeface="Calibri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4816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smtClean="0"/>
              <a:t>Komponentët e kuadrit të PEFA</a:t>
            </a:r>
            <a:endParaRPr lang="sq-AL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SzPct val="75000"/>
              <a:buNone/>
            </a:pPr>
            <a:r>
              <a:rPr lang="sq-AL" sz="2200" b="1" noProof="0" dirty="0" smtClean="0">
                <a:solidFill>
                  <a:srgbClr val="353B55"/>
                </a:solidFill>
              </a:rPr>
              <a:t>Një grup standard </a:t>
            </a:r>
            <a:r>
              <a:rPr lang="en-US" sz="2200" b="1" noProof="0" dirty="0" err="1" smtClean="0">
                <a:solidFill>
                  <a:srgbClr val="353B55"/>
                </a:solidFill>
              </a:rPr>
              <a:t>i</a:t>
            </a:r>
            <a:r>
              <a:rPr lang="sq-AL" sz="2200" b="1" noProof="0" dirty="0" smtClean="0">
                <a:solidFill>
                  <a:srgbClr val="353B55"/>
                </a:solidFill>
              </a:rPr>
              <a:t> indikatorëve </a:t>
            </a:r>
            <a:r>
              <a:rPr lang="sq-AL" sz="2200" b="1" noProof="0" dirty="0" smtClean="0">
                <a:solidFill>
                  <a:srgbClr val="353B55"/>
                </a:solidFill>
              </a:rPr>
              <a:t>të performancës së MFP të nivelit të lartë (IP)</a:t>
            </a:r>
            <a:r>
              <a:rPr lang="sq-AL" sz="2200" noProof="0" dirty="0" smtClean="0">
                <a:solidFill>
                  <a:srgbClr val="353B55"/>
                </a:solidFill>
              </a:rPr>
              <a:t> </a:t>
            </a:r>
          </a:p>
          <a:p>
            <a:pPr marL="922338" lvl="1" indent="-342900">
              <a:spcBef>
                <a:spcPct val="20000"/>
              </a:spcBef>
              <a:buSzPct val="75000"/>
            </a:pPr>
            <a:r>
              <a:rPr lang="sq-AL" sz="2200" noProof="0" dirty="0" smtClean="0">
                <a:solidFill>
                  <a:srgbClr val="353B55"/>
                </a:solidFill>
              </a:rPr>
              <a:t>31 indikatorë të performancës (me ~ 95 nën-indikatorë)</a:t>
            </a:r>
          </a:p>
          <a:p>
            <a:pPr marL="922338" lvl="1" indent="-342900">
              <a:spcBef>
                <a:spcPct val="20000"/>
              </a:spcBef>
              <a:buSzPct val="75000"/>
            </a:pPr>
            <a:r>
              <a:rPr lang="sq-AL" sz="2200" noProof="0" dirty="0" smtClean="0">
                <a:solidFill>
                  <a:srgbClr val="353B55"/>
                </a:solidFill>
              </a:rPr>
              <a:t>Të grupuar në shtatë shtylla </a:t>
            </a:r>
          </a:p>
          <a:p>
            <a:pPr marL="922338" lvl="1" indent="-342900">
              <a:spcBef>
                <a:spcPct val="20000"/>
              </a:spcBef>
              <a:buSzPct val="75000"/>
            </a:pPr>
            <a:r>
              <a:rPr lang="sq-AL" sz="2200" noProof="0" dirty="0" smtClean="0">
                <a:solidFill>
                  <a:srgbClr val="353B55"/>
                </a:solidFill>
              </a:rPr>
              <a:t>Një </a:t>
            </a:r>
            <a:r>
              <a:rPr lang="sq-AL" sz="2200" noProof="0" dirty="0" smtClean="0">
                <a:solidFill>
                  <a:srgbClr val="353B55"/>
                </a:solidFill>
              </a:rPr>
              <a:t>kompromis ndërmjet </a:t>
            </a:r>
            <a:r>
              <a:rPr lang="sq-AL" sz="2200" noProof="0" dirty="0" smtClean="0">
                <a:solidFill>
                  <a:srgbClr val="353B55"/>
                </a:solidFill>
              </a:rPr>
              <a:t>thjeshtësie </a:t>
            </a:r>
            <a:r>
              <a:rPr lang="sq-AL" sz="2200" noProof="0" dirty="0" smtClean="0"/>
              <a:t>dhe plotësisë</a:t>
            </a:r>
          </a:p>
          <a:p>
            <a:pPr marL="0" indent="0">
              <a:spcBef>
                <a:spcPts val="1200"/>
              </a:spcBef>
              <a:buSzPct val="75000"/>
              <a:buNone/>
            </a:pPr>
            <a:r>
              <a:rPr lang="sq-AL" sz="2200" b="1" noProof="0" dirty="0" smtClean="0">
                <a:solidFill>
                  <a:srgbClr val="353B55"/>
                </a:solidFill>
              </a:rPr>
              <a:t>Një format standard i raportit</a:t>
            </a:r>
          </a:p>
          <a:p>
            <a:pPr lvl="1">
              <a:spcBef>
                <a:spcPct val="20000"/>
              </a:spcBef>
              <a:buSzPct val="75000"/>
            </a:pPr>
            <a:r>
              <a:rPr lang="sq-AL" sz="2200" noProof="0" dirty="0" smtClean="0">
                <a:solidFill>
                  <a:srgbClr val="353B55"/>
                </a:solidFill>
              </a:rPr>
              <a:t>Raporti i Performancës së MFP (RP-MFP) </a:t>
            </a:r>
          </a:p>
          <a:p>
            <a:pPr lvl="1">
              <a:spcBef>
                <a:spcPct val="20000"/>
              </a:spcBef>
              <a:buSzPct val="75000"/>
            </a:pPr>
            <a:r>
              <a:rPr lang="sq-AL" sz="2200" noProof="0" dirty="0" smtClean="0">
                <a:solidFill>
                  <a:srgbClr val="353B55"/>
                </a:solidFill>
              </a:rPr>
              <a:t>I hartuar për të </a:t>
            </a:r>
            <a:r>
              <a:rPr lang="sq-AL" sz="2200" noProof="0" dirty="0" smtClean="0">
                <a:solidFill>
                  <a:srgbClr val="353B55"/>
                </a:solidFill>
              </a:rPr>
              <a:t>dh</a:t>
            </a:r>
            <a:r>
              <a:rPr lang="sq-AL" sz="2000" dirty="0" smtClean="0">
                <a:solidFill>
                  <a:srgbClr val="353B55"/>
                </a:solidFill>
              </a:rPr>
              <a:t>ë</a:t>
            </a:r>
            <a:r>
              <a:rPr lang="en-US" sz="2000" dirty="0" smtClean="0">
                <a:solidFill>
                  <a:srgbClr val="353B55"/>
                </a:solidFill>
              </a:rPr>
              <a:t>n</a:t>
            </a:r>
            <a:r>
              <a:rPr lang="sq-AL" sz="2000" dirty="0" smtClean="0">
                <a:solidFill>
                  <a:srgbClr val="353B55"/>
                </a:solidFill>
              </a:rPr>
              <a:t>ë</a:t>
            </a:r>
            <a:r>
              <a:rPr lang="en-US" sz="2000" dirty="0" smtClean="0">
                <a:solidFill>
                  <a:srgbClr val="353B55"/>
                </a:solidFill>
              </a:rPr>
              <a:t> n</a:t>
            </a:r>
            <a:r>
              <a:rPr lang="sq-AL" sz="2200" noProof="0" dirty="0" err="1" smtClean="0">
                <a:solidFill>
                  <a:srgbClr val="353B55"/>
                </a:solidFill>
              </a:rPr>
              <a:t>jë</a:t>
            </a:r>
            <a:r>
              <a:rPr lang="sq-AL" sz="2200" noProof="0" dirty="0" smtClean="0">
                <a:solidFill>
                  <a:srgbClr val="353B55"/>
                </a:solidFill>
              </a:rPr>
              <a:t> </a:t>
            </a:r>
            <a:r>
              <a:rPr lang="sq-AL" sz="2200" noProof="0" dirty="0" err="1" smtClean="0">
                <a:solidFill>
                  <a:srgbClr val="353B55"/>
                </a:solidFill>
              </a:rPr>
              <a:t>sfon</a:t>
            </a:r>
            <a:r>
              <a:rPr lang="en-US" sz="2200" noProof="0" dirty="0" smtClean="0">
                <a:solidFill>
                  <a:srgbClr val="353B55"/>
                </a:solidFill>
              </a:rPr>
              <a:t>d</a:t>
            </a:r>
            <a:r>
              <a:rPr lang="sq-AL" sz="2200" noProof="0" dirty="0" smtClean="0">
                <a:solidFill>
                  <a:srgbClr val="353B55"/>
                </a:solidFill>
              </a:rPr>
              <a:t> </a:t>
            </a:r>
            <a:r>
              <a:rPr lang="sq-AL" sz="2200" noProof="0" dirty="0" smtClean="0">
                <a:solidFill>
                  <a:srgbClr val="353B55"/>
                </a:solidFill>
              </a:rPr>
              <a:t>të vendit, prova për indikatorët dhe një </a:t>
            </a:r>
            <a:r>
              <a:rPr lang="sq-AL" sz="2200" noProof="0" dirty="0" smtClean="0">
                <a:solidFill>
                  <a:srgbClr val="353B55"/>
                </a:solidFill>
              </a:rPr>
              <a:t>përmbledhje </a:t>
            </a:r>
            <a:r>
              <a:rPr lang="sq-AL" sz="2200" noProof="0" dirty="0" smtClean="0">
                <a:solidFill>
                  <a:srgbClr val="353B55"/>
                </a:solidFill>
              </a:rPr>
              <a:t>analitike </a:t>
            </a:r>
            <a:r>
              <a:rPr lang="en-US" sz="2200" noProof="0" dirty="0" smtClean="0">
                <a:solidFill>
                  <a:srgbClr val="353B55"/>
                </a:solidFill>
              </a:rPr>
              <a:t>t</a:t>
            </a:r>
            <a:r>
              <a:rPr lang="sq-AL" sz="2200" dirty="0">
                <a:solidFill>
                  <a:srgbClr val="353B55"/>
                </a:solidFill>
              </a:rPr>
              <a:t>ë </a:t>
            </a:r>
            <a:r>
              <a:rPr lang="sq-AL" sz="2200" noProof="0" dirty="0" smtClean="0">
                <a:solidFill>
                  <a:srgbClr val="353B55"/>
                </a:solidFill>
              </a:rPr>
              <a:t>integruar.</a:t>
            </a:r>
            <a:endParaRPr lang="sq-AL" sz="2200" b="1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76008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smtClean="0"/>
              <a:t>Cfarë vlerëson PEFA</a:t>
            </a:r>
            <a:endParaRPr lang="sq-AL" noProof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221938"/>
            <a:ext cx="10515600" cy="1558711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13</a:t>
            </a:fld>
            <a:endParaRPr lang="de-CH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94410" y="2576830"/>
            <a:ext cx="10359390" cy="271228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Disiplina fiskale agregate </a:t>
            </a: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kërkon kontroll objektiv të buxhetit total dhe menaxhim të risqeve fiskale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Alokimi</a:t>
            </a:r>
            <a:r>
              <a:rPr lang="sq-A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strategjik i burimeve </a:t>
            </a: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përfshin planifikimin dhe ekzekutimin e buxhetit në përputhje me prioritet e qeverisë që synojnë të arrijnë objektivat e politikave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q-A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q-A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Ofrim efikas i shërbimeve </a:t>
            </a: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kërkon përdorimi e të ardhurave të buxhetuara për të arritur nivelet më të mira të shërbimeve publike brenda burimeve të disponueshme </a:t>
            </a:r>
          </a:p>
        </p:txBody>
      </p:sp>
    </p:spTree>
    <p:extLst>
      <p:ext uri="{BB962C8B-B14F-4D97-AF65-F5344CB8AC3E}">
        <p14:creationId xmlns:p14="http://schemas.microsoft.com/office/powerpoint/2010/main" val="3916353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dirty="0" smtClean="0"/>
              <a:t>PEFA-Shtylla I </a:t>
            </a:r>
            <a:r>
              <a:rPr lang="sq-AL" dirty="0" smtClean="0"/>
              <a:t>deri në </a:t>
            </a:r>
            <a:r>
              <a:rPr lang="sq-AL" noProof="0" dirty="0" smtClean="0"/>
              <a:t>III nga 7 </a:t>
            </a:r>
            <a:endParaRPr lang="sq-AL" noProof="0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515600" cy="3810793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14</a:t>
            </a:fld>
            <a:endParaRPr lang="de-CH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38200" y="1852929"/>
            <a:ext cx="10515600" cy="36485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Besueshmëria e buxhetit. 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Buxheti i qeverisë është realist dhe zbatohet ashtu siç është synuar. Kjo matet duke krahasuar të ardhurat dhe shpenzimet faktike (rezultatet imediate të menaxhimit ë financave publike) me buxhetin origjinal të miratuar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Transparenca e financave publike. 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Informacioni për MFP është i plotë, konsistent dhe i aksesueshëm nga përdoruesit. Kjo arrihet nëpërmjet klasifikimit të plotë të buxhetit, transparencës së të gjitha të ardhurave të qeverisë dhe shpenzimet përfshirë transfertat ndër-qeveritare, informacion i publikuar për performancën e ofrimit të shërbimeve dhe akses i gatshëm tek dokumentacion fiskal dhe buxhetor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Menaxhimi i aktiveve dhe pasiveve. 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Menaxhimi efektiv i aktiveve dhe pasiveve siguron që investimet publike sigurojnë vlerën për para, aktivet dokumentohen dhe menaxhohen, risqet fiskale identifikohen dhe borxhet dhe garancitë planifikohen miratohen dhe monitorohen me kujdes </a:t>
            </a:r>
          </a:p>
        </p:txBody>
      </p:sp>
    </p:spTree>
    <p:extLst>
      <p:ext uri="{BB962C8B-B14F-4D97-AF65-F5344CB8AC3E}">
        <p14:creationId xmlns:p14="http://schemas.microsoft.com/office/powerpoint/2010/main" val="3614704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smtClean="0"/>
              <a:t>Shtylla IV deri në VII nga 7</a:t>
            </a:r>
            <a:endParaRPr lang="sq-AL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10928"/>
            <a:ext cx="10515600" cy="2625181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15</a:t>
            </a:fld>
            <a:endParaRPr lang="de-CH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08660" y="1852929"/>
            <a:ext cx="10972800" cy="3483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IV. Strategjia dhe buxhetimi fiskal i bazuar në politika. 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Strategjia fiskale dhe buxheti përgatiten duke marrë parasysh siç duhet politikat fiskale të qeverisë, planet strategjike,  dhe parashikimet e përshtatshme makroekonomike dhe fiskale.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Parashikueshmëria dhe kontrolli në ekzekutimin e buxhetit. 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Buxheti zbatohet brenda një sistemi të standardeve, proceseve dhe kontrolleve të brendshme  efektive, duke siguruar që burimet janë siguruar dhe përdoren siç janë synuar.</a:t>
            </a: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q-A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VI. Kontabiliteti dhe raportimi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Rekorde të sakta dhe të besueshme mbahen dhe informacioni krijohet dhe shpërndahet në periudha të përshtatshme për të përmbushur nevojat e vendim-marrjes, menaxhimit dhe raportimit.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VII.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Kontrolli dhe auditi i jashtëm. </a:t>
            </a: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Financat  publike rishikohen në mënyrë të pavarur dhe ka një monitorim të jashtëm të zbatimit të rekomandimeve për përmirësim nga ekzekutivi 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86617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smtClean="0"/>
              <a:t>Shembull: PI-4 Klasifikimi </a:t>
            </a:r>
            <a:r>
              <a:rPr lang="en-US" dirty="0" err="1" smtClean="0"/>
              <a:t>i</a:t>
            </a:r>
            <a:r>
              <a:rPr lang="sq-AL" dirty="0" smtClean="0"/>
              <a:t> buxhetit</a:t>
            </a:r>
            <a:endParaRPr lang="sq-AL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919" y="1825625"/>
            <a:ext cx="8162161" cy="4351338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31500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dirty="0" smtClean="0"/>
              <a:t>Shembull: </a:t>
            </a:r>
            <a:r>
              <a:rPr lang="sq-AL" noProof="0" dirty="0" smtClean="0"/>
              <a:t>PI-4 Klasifikimi i buxhetit</a:t>
            </a:r>
            <a:endParaRPr lang="sq-AL" noProof="0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919" y="1825625"/>
            <a:ext cx="8162161" cy="4351338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2991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029" y="93575"/>
            <a:ext cx="3794760" cy="3475355"/>
          </a:xfrm>
        </p:spPr>
        <p:txBody>
          <a:bodyPr>
            <a:normAutofit/>
          </a:bodyPr>
          <a:lstStyle/>
          <a:p>
            <a:r>
              <a:rPr lang="sq-AL" noProof="0" dirty="0" smtClean="0"/>
              <a:t>Shembull: PI-8 </a:t>
            </a:r>
            <a:br>
              <a:rPr lang="sq-AL" noProof="0" dirty="0" smtClean="0"/>
            </a:br>
            <a:r>
              <a:rPr lang="sq-AL" noProof="0" dirty="0" smtClean="0"/>
              <a:t>Informacioni i performancës për ofrimin e shërbimeve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18</a:t>
            </a:fld>
            <a:endParaRPr lang="de-CH" dirty="0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9671" y="162267"/>
            <a:ext cx="6507244" cy="627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74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smtClean="0"/>
              <a:t>Dimensionet e Performancës së Sistemit MFP</a:t>
            </a:r>
            <a:endParaRPr lang="sq-AL" noProof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444" y="1825625"/>
            <a:ext cx="9105111" cy="4351338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19</a:t>
            </a:fld>
            <a:endParaRPr lang="de-CH" dirty="0"/>
          </a:p>
        </p:txBody>
      </p:sp>
      <p:sp>
        <p:nvSpPr>
          <p:cNvPr id="6" name="Rechteck 5"/>
          <p:cNvSpPr/>
          <p:nvPr/>
        </p:nvSpPr>
        <p:spPr>
          <a:xfrm>
            <a:off x="3807229" y="1773382"/>
            <a:ext cx="3884815" cy="25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6987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smtClean="0"/>
              <a:t>Përmbajtja e prezantimit</a:t>
            </a:r>
            <a:endParaRPr lang="sq-AL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q-AL" dirty="0" smtClean="0"/>
              <a:t>Qëllimi i ligjit</a:t>
            </a:r>
          </a:p>
          <a:p>
            <a:pPr marL="514350" indent="-514350">
              <a:buFont typeface="+mj-lt"/>
              <a:buAutoNum type="arabicPeriod"/>
            </a:pPr>
            <a:r>
              <a:rPr lang="sq-AL" dirty="0" smtClean="0"/>
              <a:t>Përmbajtja e mundshme e ligjit</a:t>
            </a:r>
          </a:p>
          <a:p>
            <a:pPr marL="514350" indent="-514350">
              <a:buFont typeface="+mj-lt"/>
              <a:buAutoNum type="arabicPeriod"/>
            </a:pPr>
            <a:r>
              <a:rPr lang="sq-AL" dirty="0" smtClean="0"/>
              <a:t>Mbështetja e mundshme e </a:t>
            </a:r>
            <a:r>
              <a:rPr lang="sq-AL" dirty="0" err="1" smtClean="0"/>
              <a:t>dldp</a:t>
            </a:r>
            <a:endParaRPr lang="sq-AL" dirty="0" smtClean="0"/>
          </a:p>
          <a:p>
            <a:pPr marL="514350" indent="-514350">
              <a:buFont typeface="+mj-lt"/>
              <a:buAutoNum type="arabicPeriod"/>
            </a:pPr>
            <a:r>
              <a:rPr lang="sq-AL" dirty="0" smtClean="0"/>
              <a:t>Vështrim në PEFA</a:t>
            </a:r>
            <a:endParaRPr lang="sq-A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53776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dirty="0" smtClean="0"/>
              <a:t>Sponsorët e PEFA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20</a:t>
            </a:fld>
            <a:endParaRPr lang="de-CH" dirty="0"/>
          </a:p>
        </p:txBody>
      </p:sp>
      <p:pic>
        <p:nvPicPr>
          <p:cNvPr id="8" name="Picture 4" descr="PEFAgraph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73211"/>
            <a:ext cx="7056784" cy="48622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712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27419"/>
            <a:ext cx="10515600" cy="1325563"/>
          </a:xfrm>
        </p:spPr>
        <p:txBody>
          <a:bodyPr/>
          <a:lstStyle/>
          <a:p>
            <a:r>
              <a:rPr lang="sq-AL" noProof="0" smtClean="0"/>
              <a:t>Objekti i ligjit– interpretime të ndryshme</a:t>
            </a:r>
            <a:endParaRPr lang="sq-AL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q-AL" noProof="0" smtClean="0"/>
              <a:t>Të ardhurat vendore</a:t>
            </a:r>
            <a:endParaRPr lang="sq-AL" noProof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q-AL" dirty="0" smtClean="0"/>
              <a:t>MB: Ligji për financat e qeverisjes vendore (2012)</a:t>
            </a:r>
          </a:p>
          <a:p>
            <a:r>
              <a:rPr lang="sq-AL" dirty="0" smtClean="0"/>
              <a:t>Serbia: Ligji për financat e qeverisjes vendore (2007)</a:t>
            </a:r>
            <a:endParaRPr lang="sq-AL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q-AL" noProof="0" dirty="0" smtClean="0"/>
              <a:t>Menaxhimi i financave vendore</a:t>
            </a:r>
            <a:endParaRPr lang="sq-AL" noProof="0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sq-AL" noProof="0" dirty="0" smtClean="0"/>
              <a:t>D: </a:t>
            </a:r>
            <a:r>
              <a:rPr lang="sq-AL" noProof="0" dirty="0" err="1" smtClean="0"/>
              <a:t>Haushaltsgrundsätzegesetz</a:t>
            </a:r>
            <a:r>
              <a:rPr lang="sq-AL" noProof="0" dirty="0" smtClean="0"/>
              <a:t> (1969, përditësimi i fundit 2013; </a:t>
            </a:r>
            <a:r>
              <a:rPr lang="sq-AL" noProof="0" dirty="0" err="1" smtClean="0"/>
              <a:t>Bund</a:t>
            </a:r>
            <a:r>
              <a:rPr lang="sq-AL" noProof="0" dirty="0" smtClean="0"/>
              <a:t> und </a:t>
            </a:r>
            <a:r>
              <a:rPr lang="sq-AL" noProof="0" dirty="0" err="1" smtClean="0"/>
              <a:t>Länder</a:t>
            </a:r>
            <a:r>
              <a:rPr lang="sq-AL" noProof="0" dirty="0" smtClean="0"/>
              <a:t>))</a:t>
            </a:r>
          </a:p>
          <a:p>
            <a:r>
              <a:rPr lang="sq-AL" noProof="0" dirty="0" smtClean="0"/>
              <a:t>CH: </a:t>
            </a:r>
            <a:r>
              <a:rPr lang="sq-AL" noProof="0" dirty="0" err="1" smtClean="0"/>
              <a:t>Musterfinanzhaushaltsgesetz</a:t>
            </a:r>
            <a:r>
              <a:rPr lang="sq-AL" noProof="0" dirty="0" smtClean="0"/>
              <a:t> </a:t>
            </a:r>
            <a:r>
              <a:rPr lang="sq-AL" noProof="0" dirty="0" err="1" smtClean="0"/>
              <a:t>für</a:t>
            </a:r>
            <a:r>
              <a:rPr lang="sq-AL" noProof="0" dirty="0" smtClean="0"/>
              <a:t> Kantone und </a:t>
            </a:r>
            <a:r>
              <a:rPr lang="sq-AL" noProof="0" dirty="0" err="1" smtClean="0"/>
              <a:t>Gemeinden</a:t>
            </a:r>
            <a:r>
              <a:rPr lang="sq-AL" noProof="0" dirty="0" smtClean="0"/>
              <a:t> (2008)</a:t>
            </a:r>
          </a:p>
          <a:p>
            <a:r>
              <a:rPr lang="sq-AL" noProof="0" dirty="0" smtClean="0"/>
              <a:t>Turqia: Ligji për menaxhimin dhe kontrollin financiar publik (2005, </a:t>
            </a:r>
            <a:r>
              <a:rPr lang="sq-AL" noProof="0" dirty="0" err="1" smtClean="0"/>
              <a:t>Institutcione</a:t>
            </a:r>
            <a:r>
              <a:rPr lang="sq-AL" noProof="0" dirty="0" smtClean="0"/>
              <a:t> të qeverisë qendrore dhe qeveritë vendore)</a:t>
            </a:r>
            <a:endParaRPr lang="sq-AL" noProof="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070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noProof="0" dirty="0" smtClean="0"/>
              <a:t>Përmbajtja e Ligjit për Financat Publike për Shqipërinë</a:t>
            </a:r>
            <a:br>
              <a:rPr lang="sq-AL" noProof="0" dirty="0" smtClean="0"/>
            </a:br>
            <a:r>
              <a:rPr lang="sq-AL" noProof="0" dirty="0" smtClean="0"/>
              <a:t>A, B ose A&amp;B</a:t>
            </a:r>
            <a:endParaRPr lang="sq-AL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q-AL" noProof="0" dirty="0" smtClean="0"/>
              <a:t>Të ardhurat vendore apo menaxhimi </a:t>
            </a:r>
            <a:r>
              <a:rPr lang="en-US" noProof="0" dirty="0" err="1" smtClean="0"/>
              <a:t>i</a:t>
            </a:r>
            <a:r>
              <a:rPr lang="sq-AL" noProof="0" dirty="0" smtClean="0"/>
              <a:t> </a:t>
            </a:r>
            <a:r>
              <a:rPr lang="sq-AL" noProof="0" dirty="0" smtClean="0"/>
              <a:t>financave vendore apo të dyja?</a:t>
            </a:r>
          </a:p>
          <a:p>
            <a:endParaRPr lang="sq-AL" noProof="0" dirty="0" smtClean="0"/>
          </a:p>
          <a:p>
            <a:r>
              <a:rPr lang="sq-AL" noProof="0" dirty="0" smtClean="0"/>
              <a:t>Të ardhurat vendore</a:t>
            </a:r>
            <a:br>
              <a:rPr lang="sq-AL" noProof="0" dirty="0" smtClean="0"/>
            </a:br>
            <a:r>
              <a:rPr lang="sq-AL" noProof="0" dirty="0" smtClean="0"/>
              <a:t>=&gt; Vazhdimi </a:t>
            </a:r>
            <a:r>
              <a:rPr lang="sq-AL" noProof="0" dirty="0" smtClean="0"/>
              <a:t>logjik </a:t>
            </a:r>
            <a:r>
              <a:rPr lang="sq-AL" noProof="0" dirty="0" smtClean="0"/>
              <a:t>i procesit të vazhdueshëm të decentralizimit</a:t>
            </a:r>
          </a:p>
          <a:p>
            <a:endParaRPr lang="sq-AL" noProof="0" dirty="0" smtClean="0"/>
          </a:p>
          <a:p>
            <a:r>
              <a:rPr lang="sq-AL" noProof="0" dirty="0" smtClean="0"/>
              <a:t>Menaxhimi i financave vendore</a:t>
            </a:r>
            <a:br>
              <a:rPr lang="sq-AL" noProof="0" dirty="0" smtClean="0"/>
            </a:br>
            <a:r>
              <a:rPr lang="sq-AL" noProof="0" dirty="0" smtClean="0"/>
              <a:t>=&gt; Numri i madh i ligjeve, rregulloreve, direktivave </a:t>
            </a:r>
            <a:r>
              <a:rPr lang="sq-AL" noProof="0" dirty="0" smtClean="0"/>
              <a:t>ekzistuese </a:t>
            </a:r>
            <a:r>
              <a:rPr lang="sq-AL" noProof="0" dirty="0" smtClean="0"/>
              <a:t>etj.</a:t>
            </a:r>
            <a:br>
              <a:rPr lang="sq-AL" noProof="0" dirty="0" smtClean="0"/>
            </a:br>
            <a:r>
              <a:rPr lang="sq-AL" noProof="0" dirty="0" smtClean="0"/>
              <a:t>=&gt; Nevoja për udhëheqje më konsistente dhe të plotë </a:t>
            </a:r>
            <a:r>
              <a:rPr lang="en-US" noProof="0" dirty="0" smtClean="0"/>
              <a:t>t</a:t>
            </a:r>
            <a:r>
              <a:rPr lang="sq-AL" dirty="0" smtClean="0"/>
              <a:t>ë</a:t>
            </a:r>
            <a:r>
              <a:rPr lang="en-US" dirty="0" smtClean="0"/>
              <a:t> </a:t>
            </a:r>
            <a:r>
              <a:rPr lang="sq-AL" noProof="0" dirty="0" smtClean="0"/>
              <a:t>MFP </a:t>
            </a:r>
            <a:r>
              <a:rPr lang="sq-AL" noProof="0" dirty="0" smtClean="0"/>
              <a:t>në përputhje me standardet ndërkombëtare</a:t>
            </a:r>
          </a:p>
          <a:p>
            <a:r>
              <a:rPr lang="sq-AL" noProof="0" dirty="0" smtClean="0"/>
              <a:t>Ligji me dy seksione : </a:t>
            </a:r>
            <a:br>
              <a:rPr lang="sq-AL" noProof="0" dirty="0" smtClean="0"/>
            </a:br>
            <a:r>
              <a:rPr lang="sq-AL" noProof="0" dirty="0" smtClean="0"/>
              <a:t>Seksioni A për të ardhurat vendore</a:t>
            </a:r>
            <a:br>
              <a:rPr lang="sq-AL" noProof="0" dirty="0" smtClean="0"/>
            </a:br>
            <a:r>
              <a:rPr lang="sq-AL" noProof="0" dirty="0" smtClean="0"/>
              <a:t>Seksioni B për menaxhimin e financave vendore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3314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noProof="0" dirty="0" smtClean="0"/>
              <a:t>Përmbajtja e mundshme e seksionit A</a:t>
            </a:r>
            <a:br>
              <a:rPr lang="sq-AL" noProof="0" dirty="0" smtClean="0"/>
            </a:br>
            <a:r>
              <a:rPr lang="sq-AL" noProof="0" dirty="0" smtClean="0"/>
              <a:t>Të ardhurat vendore</a:t>
            </a:r>
            <a:endParaRPr lang="sq-AL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q-AL" noProof="0" dirty="0" smtClean="0"/>
              <a:t>Përkufizime</a:t>
            </a:r>
            <a:br>
              <a:rPr lang="sq-AL" noProof="0" dirty="0" smtClean="0"/>
            </a:br>
            <a:r>
              <a:rPr lang="sq-AL" sz="2600" noProof="0" dirty="0" smtClean="0"/>
              <a:t>Shembuj: sqarimi i termave të mëposhtme: taksa, tarifa, </a:t>
            </a:r>
            <a:r>
              <a:rPr lang="en-US" sz="2600" noProof="0" dirty="0" err="1" smtClean="0"/>
              <a:t>pagesa</a:t>
            </a:r>
            <a:r>
              <a:rPr lang="sq-AL" sz="2600" noProof="0" dirty="0" smtClean="0"/>
              <a:t>, </a:t>
            </a:r>
            <a:r>
              <a:rPr lang="sq-AL" sz="2600" noProof="0" dirty="0" smtClean="0"/>
              <a:t>(</a:t>
            </a:r>
            <a:r>
              <a:rPr lang="sq-AL" sz="2600" noProof="0" dirty="0" err="1" smtClean="0"/>
              <a:t>tarif</a:t>
            </a:r>
            <a:r>
              <a:rPr lang="en-US" sz="2600" noProof="0" dirty="0" smtClean="0"/>
              <a:t>a</a:t>
            </a:r>
            <a:r>
              <a:rPr lang="sq-AL" sz="2600" noProof="0" dirty="0" smtClean="0"/>
              <a:t>), </a:t>
            </a:r>
            <a:r>
              <a:rPr lang="sq-AL" sz="2600" noProof="0" dirty="0" smtClean="0"/>
              <a:t>…</a:t>
            </a:r>
          </a:p>
          <a:p>
            <a:pPr lvl="0"/>
            <a:r>
              <a:rPr lang="sq-AL" noProof="0" dirty="0" smtClean="0"/>
              <a:t>Parime për </a:t>
            </a:r>
            <a:r>
              <a:rPr lang="sq-AL" noProof="0" dirty="0" err="1" smtClean="0"/>
              <a:t>alokimin</a:t>
            </a:r>
            <a:r>
              <a:rPr lang="sq-AL" noProof="0" dirty="0" smtClean="0"/>
              <a:t> </a:t>
            </a:r>
            <a:r>
              <a:rPr lang="sq-AL" noProof="0" dirty="0" smtClean="0"/>
              <a:t>e burimeve të </a:t>
            </a:r>
            <a:r>
              <a:rPr lang="sq-AL" noProof="0" dirty="0" err="1" smtClean="0"/>
              <a:t>të</a:t>
            </a:r>
            <a:r>
              <a:rPr lang="sq-AL" noProof="0" dirty="0" smtClean="0"/>
              <a:t> ardhurave, të tilla si </a:t>
            </a:r>
            <a:r>
              <a:rPr lang="sq-AL" noProof="0" dirty="0" smtClean="0"/>
              <a:t>funksione </a:t>
            </a:r>
            <a:r>
              <a:rPr lang="sq-AL" noProof="0" dirty="0" smtClean="0"/>
              <a:t>të ndjekjes financiare</a:t>
            </a:r>
            <a:r>
              <a:rPr lang="sq-AL" sz="2600" noProof="0" dirty="0" smtClean="0"/>
              <a:t>, autonomia financiare, stabilitetit dhe </a:t>
            </a:r>
            <a:r>
              <a:rPr lang="en-US" sz="2600" noProof="0" dirty="0" err="1" smtClean="0"/>
              <a:t>pluskueshm</a:t>
            </a:r>
            <a:r>
              <a:rPr lang="sq-AL" sz="2600" dirty="0"/>
              <a:t>ë</a:t>
            </a:r>
            <a:r>
              <a:rPr lang="en-US" sz="2600" noProof="0" dirty="0" err="1" smtClean="0"/>
              <a:t>ris</a:t>
            </a:r>
            <a:r>
              <a:rPr lang="sq-AL" sz="2600" dirty="0"/>
              <a:t>ë</a:t>
            </a:r>
            <a:r>
              <a:rPr lang="en-US" sz="2600" noProof="0" dirty="0" smtClean="0"/>
              <a:t> </a:t>
            </a:r>
            <a:r>
              <a:rPr lang="sq-AL" sz="2600" noProof="0" dirty="0" smtClean="0"/>
              <a:t>të </a:t>
            </a:r>
            <a:r>
              <a:rPr lang="sq-AL" sz="2600" noProof="0" dirty="0" err="1" smtClean="0"/>
              <a:t>të</a:t>
            </a:r>
            <a:r>
              <a:rPr lang="sq-AL" sz="2600" noProof="0" dirty="0" smtClean="0"/>
              <a:t> ardhurave vendore, </a:t>
            </a:r>
            <a:r>
              <a:rPr lang="sq-AL" sz="2600" noProof="0" dirty="0" smtClean="0"/>
              <a:t>stimujt </a:t>
            </a:r>
            <a:r>
              <a:rPr lang="sq-AL" sz="2600" noProof="0" dirty="0" smtClean="0"/>
              <a:t>për një vendim-marrje të zgjuar fiskle vendore, etj.</a:t>
            </a:r>
          </a:p>
          <a:p>
            <a:pPr lvl="0"/>
            <a:r>
              <a:rPr lang="sq-AL" noProof="0" dirty="0" smtClean="0"/>
              <a:t>Taksa </a:t>
            </a:r>
            <a:r>
              <a:rPr lang="sq-AL" noProof="0" dirty="0" smtClean="0"/>
              <a:t>vendore: </a:t>
            </a:r>
            <a:r>
              <a:rPr lang="sq-AL" noProof="0" dirty="0" smtClean="0"/>
              <a:t>taksa të veta dhe të përbashkëta </a:t>
            </a:r>
            <a:r>
              <a:rPr lang="sq-AL" noProof="0" dirty="0" smtClean="0"/>
              <a:t>Tarifat </a:t>
            </a:r>
            <a:r>
              <a:rPr lang="sq-AL" noProof="0" dirty="0" smtClean="0"/>
              <a:t>vendore</a:t>
            </a:r>
          </a:p>
          <a:p>
            <a:pPr lvl="0"/>
            <a:r>
              <a:rPr lang="sq-AL" noProof="0" dirty="0" err="1" smtClean="0"/>
              <a:t>Grantet</a:t>
            </a:r>
            <a:r>
              <a:rPr lang="sq-AL" noProof="0" dirty="0" smtClean="0"/>
              <a:t>: me destinacion të përcaktuar dhe jo me destinacion të përcaktuar</a:t>
            </a:r>
          </a:p>
          <a:p>
            <a:pPr lvl="0"/>
            <a:r>
              <a:rPr lang="sq-AL" noProof="0" dirty="0" smtClean="0"/>
              <a:t>(të kufizuara) diskrecion për të vendosur nivelin e taksave dhe tarifave</a:t>
            </a:r>
          </a:p>
          <a:p>
            <a:pPr lvl="0"/>
            <a:r>
              <a:rPr lang="sq-AL" noProof="0" dirty="0" smtClean="0"/>
              <a:t>…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7827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noProof="0" dirty="0" smtClean="0"/>
              <a:t>Përmbajt</a:t>
            </a:r>
            <a:r>
              <a:rPr lang="en-US" noProof="0" dirty="0" smtClean="0"/>
              <a:t>a</a:t>
            </a:r>
            <a:r>
              <a:rPr lang="sq-AL" noProof="0" dirty="0" smtClean="0"/>
              <a:t> </a:t>
            </a:r>
            <a:r>
              <a:rPr lang="sq-AL" noProof="0" dirty="0" smtClean="0"/>
              <a:t>e mundshme e Seksionit B</a:t>
            </a:r>
            <a:br>
              <a:rPr lang="sq-AL" noProof="0" dirty="0" smtClean="0"/>
            </a:br>
            <a:r>
              <a:rPr lang="sq-AL" noProof="0" dirty="0" smtClean="0"/>
              <a:t>Menaxhimi i financave vendore</a:t>
            </a:r>
            <a:endParaRPr lang="sq-AL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q-AL" noProof="0" dirty="0" smtClean="0"/>
              <a:t>Parime, të tilla si </a:t>
            </a:r>
            <a:br>
              <a:rPr lang="sq-AL" noProof="0" dirty="0" smtClean="0"/>
            </a:br>
            <a:r>
              <a:rPr lang="sq-AL" sz="2400" noProof="0" dirty="0" smtClean="0"/>
              <a:t>ligjshmëria për mbledhjen e të ardhurave dhe shpenzimet, balanca fiskale </a:t>
            </a:r>
            <a:r>
              <a:rPr lang="sq-AL" sz="2400" noProof="0" dirty="0" smtClean="0"/>
              <a:t>ndërmjet </a:t>
            </a:r>
            <a:r>
              <a:rPr lang="sq-AL" sz="2400" noProof="0" dirty="0" smtClean="0"/>
              <a:t>të ardhurave dhe shpenzimeve, parimi i ekonomisë, efektshmërisë, parimi që </a:t>
            </a:r>
            <a:r>
              <a:rPr lang="sq-AL" sz="2400" noProof="0" dirty="0" smtClean="0"/>
              <a:t>ndotësi </a:t>
            </a:r>
            <a:r>
              <a:rPr lang="sq-AL" sz="2400" noProof="0" dirty="0" smtClean="0"/>
              <a:t>paguan, dëmshpërblimi në rast të përfitimeve ekonomike të </a:t>
            </a:r>
            <a:r>
              <a:rPr lang="sq-AL" sz="2400" noProof="0" dirty="0" smtClean="0"/>
              <a:t>veçanta, </a:t>
            </a:r>
            <a:r>
              <a:rPr lang="sq-AL" sz="2400" noProof="0" dirty="0" smtClean="0"/>
              <a:t>transparenca e MFP</a:t>
            </a:r>
          </a:p>
          <a:p>
            <a:pPr lvl="0"/>
            <a:r>
              <a:rPr lang="sq-AL" noProof="0" dirty="0" smtClean="0"/>
              <a:t>Instrumente për menaxhimin e financave publike</a:t>
            </a:r>
            <a:br>
              <a:rPr lang="sq-AL" noProof="0" dirty="0" smtClean="0"/>
            </a:br>
            <a:r>
              <a:rPr lang="sq-AL" sz="2400" noProof="0" dirty="0" smtClean="0"/>
              <a:t>SDP, strategjia financiare PBAM, buxheti vendor, plani vjetor i veprimit, raporti vjetor financiar dhe politikash; për </a:t>
            </a:r>
            <a:r>
              <a:rPr lang="sq-AL" sz="2400" noProof="0" dirty="0" smtClean="0"/>
              <a:t>çdo </a:t>
            </a:r>
            <a:r>
              <a:rPr lang="sq-AL" sz="2400" noProof="0" dirty="0" smtClean="0"/>
              <a:t>instrument të MFP : kompetenca, </a:t>
            </a:r>
            <a:r>
              <a:rPr lang="sq-AL" sz="2400" noProof="0" dirty="0" smtClean="0"/>
              <a:t>përmbajta </a:t>
            </a:r>
            <a:r>
              <a:rPr lang="sq-AL" sz="2400" noProof="0" dirty="0" smtClean="0"/>
              <a:t>dhe elementët, </a:t>
            </a:r>
            <a:r>
              <a:rPr lang="sq-AL" sz="2400" noProof="0" dirty="0" smtClean="0"/>
              <a:t>kërkesa </a:t>
            </a:r>
            <a:r>
              <a:rPr lang="sq-AL" sz="2400" noProof="0" dirty="0" smtClean="0"/>
              <a:t>formale, afate</a:t>
            </a:r>
          </a:p>
          <a:p>
            <a:pPr lvl="0"/>
            <a:r>
              <a:rPr lang="sq-AL" sz="2900" noProof="0" dirty="0" smtClean="0"/>
              <a:t>Menaxhimi i performancës</a:t>
            </a:r>
            <a:br>
              <a:rPr lang="sq-AL" sz="2900" noProof="0" dirty="0" smtClean="0"/>
            </a:br>
            <a:r>
              <a:rPr lang="sq-AL" sz="2400" noProof="0" dirty="0" smtClean="0"/>
              <a:t>Planet e performancës, monitorimi dhe vlerësimi i performancës</a:t>
            </a:r>
            <a:endParaRPr lang="sq-AL" sz="2900" noProof="0" dirty="0" smtClean="0"/>
          </a:p>
          <a:p>
            <a:pPr lvl="0"/>
            <a:r>
              <a:rPr lang="sq-AL" noProof="0" dirty="0" smtClean="0"/>
              <a:t>Klasifikimi i buxhetit</a:t>
            </a:r>
            <a:br>
              <a:rPr lang="sq-AL" noProof="0" dirty="0" smtClean="0"/>
            </a:br>
            <a:r>
              <a:rPr lang="sq-AL" sz="2400" noProof="0" dirty="0" smtClean="0"/>
              <a:t>Institucional, funksional, ekonomik, program</a:t>
            </a:r>
            <a:endParaRPr lang="sq-AL" noProof="0" dirty="0" smtClean="0"/>
          </a:p>
          <a:p>
            <a:pPr lvl="0"/>
            <a:r>
              <a:rPr lang="sq-AL" noProof="0" dirty="0" smtClean="0"/>
              <a:t>Rregullat e buxhetit</a:t>
            </a:r>
            <a:br>
              <a:rPr lang="sq-AL" noProof="0" dirty="0" smtClean="0"/>
            </a:br>
            <a:r>
              <a:rPr lang="sq-AL" sz="2400" noProof="0" dirty="0" smtClean="0"/>
              <a:t>karakter detyrues i buxhetit, </a:t>
            </a:r>
            <a:r>
              <a:rPr lang="sq-AL" sz="2400" noProof="0" dirty="0" smtClean="0"/>
              <a:t>kreditë </a:t>
            </a:r>
            <a:r>
              <a:rPr lang="sq-AL" sz="2400" noProof="0" dirty="0" smtClean="0"/>
              <a:t>suplementare, procedurat në </a:t>
            </a:r>
            <a:r>
              <a:rPr lang="sq-AL" sz="2400" noProof="0" dirty="0" smtClean="0"/>
              <a:t>rast </a:t>
            </a:r>
            <a:r>
              <a:rPr lang="sq-AL" sz="2400" noProof="0" dirty="0" smtClean="0"/>
              <a:t>të miratimit të vonuar të buxhetit</a:t>
            </a:r>
          </a:p>
          <a:p>
            <a:pPr lvl="0"/>
            <a:r>
              <a:rPr lang="sq-AL" noProof="0" dirty="0" smtClean="0"/>
              <a:t>Kalendari i buxhetit</a:t>
            </a:r>
            <a:br>
              <a:rPr lang="sq-AL" noProof="0" dirty="0" smtClean="0"/>
            </a:br>
            <a:r>
              <a:rPr lang="sq-AL" sz="2600" noProof="0" dirty="0" smtClean="0"/>
              <a:t>përfshirë </a:t>
            </a:r>
            <a:r>
              <a:rPr lang="sq-AL" sz="2600" noProof="0" dirty="0" smtClean="0"/>
              <a:t>raportin e buxhetit gjatë vitit dhe në fund të vitit</a:t>
            </a:r>
            <a:endParaRPr lang="sq-AL" noProof="0" dirty="0" smtClean="0"/>
          </a:p>
          <a:p>
            <a:pPr lvl="0"/>
            <a:r>
              <a:rPr lang="sq-AL" noProof="0" dirty="0" smtClean="0"/>
              <a:t>Modele të përmirësuara</a:t>
            </a:r>
            <a:br>
              <a:rPr lang="sq-AL" noProof="0" dirty="0" smtClean="0"/>
            </a:br>
            <a:r>
              <a:rPr lang="sq-AL" sz="2600" noProof="0" dirty="0" smtClean="0"/>
              <a:t>për buxhetin vendor, raport financiar vjetor, bilanci (duke specifikuar strukturën dhe përmbajtjen minimale përfshirë shtojcat)</a:t>
            </a:r>
          </a:p>
          <a:p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8699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noProof="0" dirty="0" smtClean="0"/>
              <a:t>Përmbajtja e mundshme e seksionit B – menaxhimi financave vendore</a:t>
            </a:r>
            <a:endParaRPr lang="sq-AL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q-AL" noProof="0" dirty="0" smtClean="0"/>
              <a:t>Menaxhimi financiar i investimeve publike, </a:t>
            </a:r>
          </a:p>
          <a:p>
            <a:pPr lvl="0"/>
            <a:r>
              <a:rPr lang="sq-AL" noProof="0" dirty="0" smtClean="0"/>
              <a:t>Menaxhimi i aseteve (financiar dhe </a:t>
            </a:r>
            <a:r>
              <a:rPr lang="sq-AL" noProof="0" dirty="0" err="1" smtClean="0"/>
              <a:t>jofinaciar</a:t>
            </a:r>
            <a:r>
              <a:rPr lang="sq-AL" noProof="0" dirty="0" smtClean="0"/>
              <a:t>)</a:t>
            </a:r>
          </a:p>
          <a:p>
            <a:pPr lvl="0"/>
            <a:r>
              <a:rPr lang="sq-AL" noProof="0" dirty="0" smtClean="0"/>
              <a:t>Procedurat e pagesës nëpërmjet llogarisë së thesarit</a:t>
            </a:r>
          </a:p>
          <a:p>
            <a:pPr lvl="0"/>
            <a:r>
              <a:rPr lang="sq-AL" noProof="0" dirty="0" smtClean="0"/>
              <a:t>Sistem dhe parime të </a:t>
            </a:r>
            <a:r>
              <a:rPr lang="sq-AL" noProof="0" dirty="0" smtClean="0"/>
              <a:t>kontabilitetit</a:t>
            </a:r>
            <a:r>
              <a:rPr lang="sq-AL" noProof="0" dirty="0" smtClean="0"/>
              <a:t/>
            </a:r>
            <a:br>
              <a:rPr lang="sq-AL" noProof="0" dirty="0" smtClean="0"/>
            </a:br>
            <a:r>
              <a:rPr lang="sq-AL" noProof="0" dirty="0" smtClean="0"/>
              <a:t>lloji i sistemit të kontabilitetit</a:t>
            </a:r>
            <a:r>
              <a:rPr lang="sq-AL" sz="2600" noProof="0" dirty="0" smtClean="0"/>
              <a:t>, parimi  </a:t>
            </a:r>
            <a:r>
              <a:rPr lang="sq-AL" sz="2600" noProof="0" dirty="0" smtClean="0"/>
              <a:t>bruto, </a:t>
            </a:r>
            <a:r>
              <a:rPr lang="sq-AL" sz="2600" noProof="0" dirty="0" smtClean="0"/>
              <a:t>koha e </a:t>
            </a:r>
            <a:r>
              <a:rPr lang="sq-AL" sz="2600" noProof="0" dirty="0" smtClean="0"/>
              <a:t>regjistrimit </a:t>
            </a:r>
            <a:r>
              <a:rPr lang="sq-AL" sz="2600" noProof="0" dirty="0" smtClean="0"/>
              <a:t>të </a:t>
            </a:r>
            <a:r>
              <a:rPr lang="sq-AL" sz="2600" noProof="0" dirty="0" smtClean="0"/>
              <a:t>fluksit (</a:t>
            </a:r>
            <a:r>
              <a:rPr lang="sq-AL" sz="2600" noProof="0" dirty="0" smtClean="0"/>
              <a:t>angazhimi dhe pagesa), rregullat e përcaktimit të vlerës për </a:t>
            </a:r>
            <a:r>
              <a:rPr lang="sq-AL" sz="2600" noProof="0" dirty="0" err="1" smtClean="0"/>
              <a:t>sto</a:t>
            </a:r>
            <a:r>
              <a:rPr lang="en-US" sz="2600" noProof="0" dirty="0" err="1" smtClean="0"/>
              <a:t>qet</a:t>
            </a:r>
            <a:r>
              <a:rPr lang="en-US" sz="2600" noProof="0" dirty="0" smtClean="0"/>
              <a:t> </a:t>
            </a:r>
            <a:r>
              <a:rPr lang="en-US" sz="2600" noProof="0" dirty="0" err="1" smtClean="0"/>
              <a:t>dhe</a:t>
            </a:r>
            <a:r>
              <a:rPr lang="en-US" sz="2600" noProof="0" dirty="0" smtClean="0"/>
              <a:t> </a:t>
            </a:r>
            <a:r>
              <a:rPr lang="en-US" sz="2600" noProof="0" dirty="0" err="1" smtClean="0"/>
              <a:t>flukset</a:t>
            </a:r>
            <a:r>
              <a:rPr lang="sq-AL" sz="2600" noProof="0" dirty="0" smtClean="0"/>
              <a:t>, </a:t>
            </a:r>
            <a:r>
              <a:rPr lang="sq-AL" sz="2600" noProof="0" dirty="0" smtClean="0"/>
              <a:t>…</a:t>
            </a:r>
          </a:p>
          <a:p>
            <a:pPr lvl="0"/>
            <a:r>
              <a:rPr lang="sq-AL" noProof="0" dirty="0" smtClean="0"/>
              <a:t>Kërkesat dhe procedurat e konsolidimit</a:t>
            </a:r>
          </a:p>
          <a:p>
            <a:pPr lvl="0"/>
            <a:r>
              <a:rPr lang="sq-AL" noProof="0" dirty="0" smtClean="0"/>
              <a:t>Instrumente të kontrollit financiar: tavanet, figura </a:t>
            </a:r>
            <a:r>
              <a:rPr lang="sq-AL" noProof="0" dirty="0" err="1" smtClean="0"/>
              <a:t>kyce</a:t>
            </a:r>
            <a:r>
              <a:rPr lang="sq-AL" noProof="0" dirty="0" smtClean="0"/>
              <a:t> financiare</a:t>
            </a:r>
          </a:p>
          <a:p>
            <a:pPr lvl="0"/>
            <a:r>
              <a:rPr lang="sq-AL" noProof="0" dirty="0" smtClean="0"/>
              <a:t>Procedurat dhe kompetencat e kontrollit </a:t>
            </a:r>
            <a:r>
              <a:rPr lang="sq-AL" noProof="0" dirty="0" smtClean="0"/>
              <a:t>financiar: </a:t>
            </a:r>
            <a:r>
              <a:rPr lang="sq-AL" noProof="0" dirty="0" smtClean="0"/>
              <a:t/>
            </a:r>
            <a:br>
              <a:rPr lang="sq-AL" noProof="0" dirty="0" smtClean="0"/>
            </a:br>
            <a:r>
              <a:rPr lang="sq-AL" sz="2400" noProof="0" dirty="0" smtClean="0"/>
              <a:t>kontrolli I buxhetit </a:t>
            </a:r>
            <a:r>
              <a:rPr lang="sq-AL" sz="2400" i="1" noProof="0" dirty="0" err="1" smtClean="0"/>
              <a:t>ex-ante</a:t>
            </a:r>
            <a:r>
              <a:rPr lang="sq-AL" sz="2400" noProof="0" dirty="0" smtClean="0"/>
              <a:t>, kontrolli gjatë vitit, kontrolli në fund të vitit; roli I kontrollit dhe auditit të brendshëm, kontrolli i jashtëm, komisioni financiar, këshilli, mbikëqyrja nga </a:t>
            </a:r>
            <a:r>
              <a:rPr lang="sq-AL" sz="2400" noProof="0" dirty="0" err="1" smtClean="0"/>
              <a:t>MeF</a:t>
            </a:r>
            <a:r>
              <a:rPr lang="sq-AL" sz="2400" noProof="0" dirty="0" smtClean="0"/>
              <a:t>, inspektimi financiar</a:t>
            </a:r>
          </a:p>
          <a:p>
            <a:pPr lvl="0"/>
            <a:r>
              <a:rPr lang="sq-AL" noProof="0" dirty="0" smtClean="0"/>
              <a:t>Monitorimi </a:t>
            </a:r>
            <a:r>
              <a:rPr lang="en-US" noProof="0" dirty="0" err="1" smtClean="0"/>
              <a:t>i</a:t>
            </a:r>
            <a:r>
              <a:rPr lang="sq-AL" noProof="0" dirty="0" smtClean="0"/>
              <a:t> strategjisë </a:t>
            </a:r>
            <a:r>
              <a:rPr lang="sq-AL" noProof="0" dirty="0" smtClean="0"/>
              <a:t>dhe zbatimit të PBAM</a:t>
            </a:r>
            <a:br>
              <a:rPr lang="sq-AL" noProof="0" dirty="0" smtClean="0"/>
            </a:br>
            <a:r>
              <a:rPr lang="sq-AL" sz="2600" noProof="0" dirty="0" smtClean="0"/>
              <a:t>kompetencat dhe procedurat</a:t>
            </a:r>
            <a:endParaRPr lang="sq-AL" noProof="0" dirty="0" smtClean="0"/>
          </a:p>
          <a:p>
            <a:pPr lvl="0"/>
            <a:r>
              <a:rPr lang="sq-AL" noProof="0" dirty="0" smtClean="0"/>
              <a:t>Sanksionet në rast </a:t>
            </a:r>
            <a:r>
              <a:rPr lang="sq-AL" noProof="0" dirty="0" smtClean="0"/>
              <a:t>papajtueshmërie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62627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noProof="0" smtClean="0"/>
              <a:t>Standardet ndërkombëtare të MFP si një referencë për një Rregullore të re për MFP vendore</a:t>
            </a:r>
            <a:endParaRPr lang="sq-AL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sq-AL" noProof="0" dirty="0" smtClean="0"/>
              <a:t>Manuali i FMN-së për Qeverisjen, Financat dhe Statistikat si një udhëzues për hartimin e një modeli për një model të plotë, konsistent dhe të fortë të MFP për bashkitë e </a:t>
            </a:r>
            <a:r>
              <a:rPr lang="sq-AL" noProof="0" dirty="0" smtClean="0"/>
              <a:t>Shqipërisë </a:t>
            </a:r>
            <a:r>
              <a:rPr lang="sq-AL" noProof="0" dirty="0" smtClean="0"/>
              <a:t>(versioni 2001 në vend të atij të 2014)</a:t>
            </a:r>
          </a:p>
          <a:p>
            <a:pPr>
              <a:spcAft>
                <a:spcPts val="600"/>
              </a:spcAft>
            </a:pPr>
            <a:r>
              <a:rPr lang="sq-AL" noProof="0" dirty="0" smtClean="0"/>
              <a:t>Krahasoni legjislacionin ekzistues me modelin e MFP</a:t>
            </a:r>
          </a:p>
          <a:p>
            <a:r>
              <a:rPr lang="sq-AL" noProof="0" dirty="0" smtClean="0"/>
              <a:t>Hartoni legjislacion të ri </a:t>
            </a:r>
            <a:r>
              <a:rPr lang="sq-AL" noProof="0" dirty="0" smtClean="0"/>
              <a:t>/përshtatni </a:t>
            </a:r>
            <a:r>
              <a:rPr lang="sq-AL" noProof="0" dirty="0" smtClean="0"/>
              <a:t>legjislacionin ekzistues</a:t>
            </a:r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3637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noProof="0" smtClean="0"/>
              <a:t>Mbështetje e mundshme nga dldp</a:t>
            </a:r>
            <a:endParaRPr lang="sq-AL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q-AL" noProof="0" dirty="0" smtClean="0"/>
              <a:t>Hapi 1: </a:t>
            </a:r>
            <a:r>
              <a:rPr lang="sq-AL" noProof="0" dirty="0" smtClean="0"/>
              <a:t>Vlerësimi </a:t>
            </a:r>
            <a:r>
              <a:rPr lang="sq-AL" noProof="0" dirty="0" smtClean="0"/>
              <a:t>i shpejtë i pikave të forta dhe të </a:t>
            </a:r>
            <a:r>
              <a:rPr lang="sq-AL" noProof="0" dirty="0" smtClean="0"/>
              <a:t>dobëta </a:t>
            </a:r>
            <a:r>
              <a:rPr lang="sq-AL" noProof="0" dirty="0" smtClean="0"/>
              <a:t>aktuale të MFP</a:t>
            </a:r>
          </a:p>
          <a:p>
            <a:pPr lvl="3"/>
            <a:r>
              <a:rPr lang="sq-AL" noProof="0" dirty="0" smtClean="0"/>
              <a:t>Përdorini PEFA Shkodra si një pikë fillimi</a:t>
            </a:r>
          </a:p>
          <a:p>
            <a:pPr lvl="3"/>
            <a:r>
              <a:rPr lang="sq-AL" noProof="0" dirty="0" smtClean="0"/>
              <a:t>Vleftëson </a:t>
            </a:r>
            <a:r>
              <a:rPr lang="sq-AL" noProof="0" dirty="0" smtClean="0"/>
              <a:t>gjetjet </a:t>
            </a:r>
            <a:r>
              <a:rPr lang="sq-AL" noProof="0" dirty="0" smtClean="0"/>
              <a:t>kryesore me </a:t>
            </a:r>
            <a:r>
              <a:rPr lang="sq-AL" noProof="0" dirty="0" err="1" smtClean="0"/>
              <a:t>NjQV</a:t>
            </a:r>
            <a:r>
              <a:rPr lang="sq-AL" noProof="0" dirty="0" smtClean="0"/>
              <a:t> partnere të </a:t>
            </a:r>
            <a:r>
              <a:rPr lang="sq-AL" noProof="0" dirty="0" err="1" smtClean="0"/>
              <a:t>dldp</a:t>
            </a:r>
            <a:r>
              <a:rPr lang="sq-AL" noProof="0" dirty="0" smtClean="0"/>
              <a:t> </a:t>
            </a:r>
            <a:r>
              <a:rPr lang="sq-AL" noProof="0" dirty="0" smtClean="0"/>
              <a:t>mundësisht </a:t>
            </a:r>
            <a:r>
              <a:rPr lang="sq-AL" noProof="0" dirty="0" smtClean="0"/>
              <a:t>nëpërmjet vetë-vlerësimit të mbështetur dhe udhëhequr nga specialistët e </a:t>
            </a:r>
            <a:r>
              <a:rPr lang="sq-AL" noProof="0" dirty="0" err="1" smtClean="0"/>
              <a:t>dldp</a:t>
            </a:r>
            <a:r>
              <a:rPr lang="sq-AL" noProof="0" dirty="0" smtClean="0"/>
              <a:t>, e kufizuar në indikatorë të përzgjedhur</a:t>
            </a:r>
          </a:p>
          <a:p>
            <a:pPr lvl="3"/>
            <a:r>
              <a:rPr lang="sq-AL" noProof="0" dirty="0" smtClean="0"/>
              <a:t>Raport për gjetjet kryesore</a:t>
            </a:r>
          </a:p>
          <a:p>
            <a:pPr lvl="3"/>
            <a:endParaRPr lang="sq-AL" noProof="0" dirty="0" smtClean="0"/>
          </a:p>
          <a:p>
            <a:pPr marL="0" indent="0">
              <a:buNone/>
            </a:pPr>
            <a:r>
              <a:rPr lang="sq-AL" noProof="0" dirty="0" smtClean="0"/>
              <a:t>Hapi 2: Vlerësoni </a:t>
            </a:r>
            <a:r>
              <a:rPr lang="sq-AL" noProof="0" dirty="0" smtClean="0"/>
              <a:t>gatishmërinë </a:t>
            </a:r>
            <a:r>
              <a:rPr lang="sq-AL" noProof="0" dirty="0" smtClean="0"/>
              <a:t>e bashkive për të rrokur </a:t>
            </a:r>
            <a:r>
              <a:rPr lang="sq-AL" noProof="0" dirty="0" smtClean="0"/>
              <a:t>çështje kyçe </a:t>
            </a:r>
            <a:r>
              <a:rPr lang="sq-AL" noProof="0" dirty="0" smtClean="0"/>
              <a:t>të reformës së MFP tani</a:t>
            </a:r>
          </a:p>
          <a:p>
            <a:pPr lvl="3"/>
            <a:r>
              <a:rPr lang="sq-AL" noProof="0" dirty="0" smtClean="0"/>
              <a:t>Diskutoni pika për menaxhimin e financave vendore në takimin e </a:t>
            </a:r>
            <a:r>
              <a:rPr lang="sq-AL" noProof="0" dirty="0" err="1" smtClean="0"/>
              <a:t>unës</a:t>
            </a:r>
            <a:r>
              <a:rPr lang="sq-AL" noProof="0" dirty="0" smtClean="0"/>
              <a:t> me bashkitë partnere; identifikoni nevojat për mbështetje</a:t>
            </a:r>
          </a:p>
          <a:p>
            <a:pPr lvl="3"/>
            <a:r>
              <a:rPr lang="sq-AL" noProof="0" dirty="0" smtClean="0"/>
              <a:t>Raport për </a:t>
            </a:r>
            <a:r>
              <a:rPr lang="sq-AL" noProof="0" dirty="0" err="1" smtClean="0"/>
              <a:t>pranuesh</a:t>
            </a:r>
            <a:r>
              <a:rPr lang="en-US" noProof="0" dirty="0" smtClean="0"/>
              <a:t>m</a:t>
            </a:r>
            <a:r>
              <a:rPr lang="sq-AL" noProof="0" dirty="0" err="1" smtClean="0"/>
              <a:t>ërinë</a:t>
            </a:r>
            <a:r>
              <a:rPr lang="sq-AL" noProof="0" dirty="0" smtClean="0"/>
              <a:t> </a:t>
            </a:r>
            <a:r>
              <a:rPr lang="sq-AL" noProof="0" dirty="0" smtClean="0"/>
              <a:t>dhe nevojat për </a:t>
            </a:r>
            <a:r>
              <a:rPr lang="sq-AL" noProof="0" dirty="0" smtClean="0"/>
              <a:t>mbështetje</a:t>
            </a:r>
            <a:endParaRPr lang="sq-AL" noProof="0" dirty="0" smtClean="0"/>
          </a:p>
          <a:p>
            <a:pPr lvl="3"/>
            <a:endParaRPr lang="sq-AL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582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819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Office</vt:lpstr>
      <vt:lpstr>Benutzerdefiniertes Design</vt:lpstr>
      <vt:lpstr>Ligji për Financat Vendore</vt:lpstr>
      <vt:lpstr>Përmbajtja e prezantimit</vt:lpstr>
      <vt:lpstr>Objekti i ligjit– interpretime të ndryshme</vt:lpstr>
      <vt:lpstr>Përmbajtja e Ligjit për Financat Publike për Shqipërinë A, B ose A&amp;B</vt:lpstr>
      <vt:lpstr>Përmbajtja e mundshme e seksionit A Të ardhurat vendore</vt:lpstr>
      <vt:lpstr>Përmbajta e mundshme e Seksionit B Menaxhimi i financave vendore</vt:lpstr>
      <vt:lpstr>Përmbajtja e mundshme e seksionit B – menaxhimi financave vendore</vt:lpstr>
      <vt:lpstr>Standardet ndërkombëtare të MFP si një referencë për një Rregullore të re për MFP vendore</vt:lpstr>
      <vt:lpstr>Mbështetje e mundshme nga dldp</vt:lpstr>
      <vt:lpstr>Kuadri PEFA</vt:lpstr>
      <vt:lpstr>Qëllimi i kuadrit të PEFA</vt:lpstr>
      <vt:lpstr>Komponentët e kuadrit të PEFA</vt:lpstr>
      <vt:lpstr>Cfarë vlerëson PEFA</vt:lpstr>
      <vt:lpstr>PEFA-Shtylla I deri në III nga 7 </vt:lpstr>
      <vt:lpstr>Shtylla IV deri në VII nga 7</vt:lpstr>
      <vt:lpstr>Shembull: PI-4 Klasifikimi i buxhetit</vt:lpstr>
      <vt:lpstr>Shembull: PI-4 Klasifikimi i buxhetit</vt:lpstr>
      <vt:lpstr>Shembull: PI-8  Informacioni i performancës për ofrimin e shërbimeve</vt:lpstr>
      <vt:lpstr>Dimensionet e Performancës së Sistemit MFP</vt:lpstr>
      <vt:lpstr>Sponsorët e PEFA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on Local Finances</dc:title>
  <dc:creator>Stefan Pfaeffli</dc:creator>
  <cp:lastModifiedBy>xx</cp:lastModifiedBy>
  <cp:revision>56</cp:revision>
  <dcterms:created xsi:type="dcterms:W3CDTF">2016-02-01T10:04:50Z</dcterms:created>
  <dcterms:modified xsi:type="dcterms:W3CDTF">2016-05-12T20:42:30Z</dcterms:modified>
</cp:coreProperties>
</file>